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17" r:id="rId3"/>
    <p:sldId id="306" r:id="rId4"/>
    <p:sldId id="330" r:id="rId5"/>
    <p:sldId id="333" r:id="rId6"/>
    <p:sldId id="331" r:id="rId7"/>
    <p:sldId id="323" r:id="rId8"/>
    <p:sldId id="325" r:id="rId9"/>
    <p:sldId id="332" r:id="rId10"/>
    <p:sldId id="326" r:id="rId11"/>
    <p:sldId id="312" r:id="rId12"/>
    <p:sldId id="313" r:id="rId13"/>
    <p:sldId id="318" r:id="rId14"/>
    <p:sldId id="329" r:id="rId15"/>
    <p:sldId id="335" r:id="rId16"/>
    <p:sldId id="327" r:id="rId17"/>
    <p:sldId id="328" r:id="rId18"/>
    <p:sldId id="336" r:id="rId19"/>
  </p:sldIdLst>
  <p:sldSz cx="12192000" cy="6858000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SwEE+RfMvrP8j6Nbb37u22lN7H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4A173F-06C3-1CCD-BFE0-8B12A6D0BA6B}" name="Stuart Bowlin" initials="SB" userId="64cb12bfc6ba788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1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5E13AF-8C1B-4DC7-A03D-C96EB17825BF}">
  <a:tblStyle styleId="{AE5E13AF-8C1B-4DC7-A03D-C96EB17825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88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57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3b50c640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3b50c6407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253b50c6407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Vegetation </a:t>
            </a:r>
            <a:r>
              <a:rPr lang="de-DE" dirty="0" err="1"/>
              <a:t>infrastructure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02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-Image">
  <p:cSld name="TITLE_AND_BODY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cxnSp>
        <p:nvCxnSpPr>
          <p:cNvPr id="44" name="Google Shape;44;p1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3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 1">
  <p:cSld name="Blank 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/>
          <p:nvPr/>
        </p:nvSpPr>
        <p:spPr>
          <a:xfrm>
            <a:off x="-4" y="114303"/>
            <a:ext cx="225000" cy="755700"/>
          </a:xfrm>
          <a:prstGeom prst="rect">
            <a:avLst/>
          </a:prstGeom>
          <a:solidFill>
            <a:srgbClr val="2C39B1"/>
          </a:solidFill>
          <a:ln>
            <a:noFill/>
          </a:ln>
        </p:spPr>
        <p:txBody>
          <a:bodyPr spcFirstLastPara="1" wrap="square" lIns="46025" tIns="46025" rIns="4602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461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4">
          <p15:clr>
            <a:srgbClr val="FA7B17"/>
          </p15:clr>
        </p15:guide>
        <p15:guide id="2" orient="horz" pos="68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cxnSp>
        <p:nvCxnSpPr>
          <p:cNvPr id="17" name="Google Shape;17;p12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ds.hessen.d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3b50c6407_1_5"/>
          <p:cNvSpPr txBox="1"/>
          <p:nvPr/>
        </p:nvSpPr>
        <p:spPr>
          <a:xfrm>
            <a:off x="3672000" y="962875"/>
            <a:ext cx="48480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b="1" dirty="0">
                <a:solidFill>
                  <a:srgbClr val="0000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750" b="1" baseline="30000" dirty="0">
                <a:solidFill>
                  <a:srgbClr val="0000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</a:t>
            </a:r>
            <a:r>
              <a:rPr lang="en-US" sz="2750" b="1" dirty="0">
                <a:solidFill>
                  <a:srgbClr val="00001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Week Meeting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g253b50c6407_1_5"/>
          <p:cNvSpPr txBox="1"/>
          <p:nvPr/>
        </p:nvSpPr>
        <p:spPr>
          <a:xfrm>
            <a:off x="219600" y="2043875"/>
            <a:ext cx="11756700" cy="355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9380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Urban Green Space Mapping Through Remote Sensing for Frankfurt/Main, Germany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C18FA49-B904-999F-5B67-D5D7D336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Team Building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71E52CE-EFF5-9678-738A-1FEABC904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Points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7EE3C7-0131-9E48-0C1B-B49B7EBB1C5B}"/>
              </a:ext>
            </a:extLst>
          </p:cNvPr>
          <p:cNvSpPr txBox="1"/>
          <p:nvPr/>
        </p:nvSpPr>
        <p:spPr>
          <a:xfrm>
            <a:off x="4998720" y="4453128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preference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synchronized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asynchronous</a:t>
            </a:r>
            <a:r>
              <a:rPr lang="de-DE"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Dagshub</a:t>
            </a:r>
            <a:r>
              <a:rPr lang="de-DE" dirty="0"/>
              <a:t> vs. </a:t>
            </a:r>
            <a:r>
              <a:rPr lang="de-DE" dirty="0" err="1"/>
              <a:t>Github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When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join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691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8;g27ae1a9f551_0_15">
            <a:extLst>
              <a:ext uri="{FF2B5EF4-FFF2-40B4-BE49-F238E27FC236}">
                <a16:creationId xmlns:a16="http://schemas.microsoft.com/office/drawing/2014/main" id="{03247325-74A6-8AD5-1817-BFD655A48EB0}"/>
              </a:ext>
            </a:extLst>
          </p:cNvPr>
          <p:cNvSpPr txBox="1"/>
          <p:nvPr/>
        </p:nvSpPr>
        <p:spPr>
          <a:xfrm>
            <a:off x="3738600" y="914400"/>
            <a:ext cx="47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Project Plan – </a:t>
            </a:r>
            <a:r>
              <a:rPr lang="en-US" sz="2800" b="1" dirty="0" err="1">
                <a:latin typeface="Roboto"/>
                <a:ea typeface="Roboto"/>
                <a:cs typeface="Roboto"/>
                <a:sym typeface="Roboto"/>
              </a:rPr>
              <a:t>Weekwise</a:t>
            </a:r>
            <a:endParaRPr sz="2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05B59E0B-5351-D36D-B611-FE7BE8852034}"/>
              </a:ext>
            </a:extLst>
          </p:cNvPr>
          <p:cNvSpPr/>
          <p:nvPr/>
        </p:nvSpPr>
        <p:spPr>
          <a:xfrm>
            <a:off x="1148080" y="2361116"/>
            <a:ext cx="2189480" cy="15872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Week 1</a:t>
            </a:r>
            <a:r>
              <a:rPr lang="de-DE" dirty="0"/>
              <a:t>: </a:t>
            </a:r>
            <a:r>
              <a:rPr lang="de-DE" dirty="0" err="1"/>
              <a:t>practice</a:t>
            </a:r>
            <a:r>
              <a:rPr lang="de-DE" dirty="0"/>
              <a:t> </a:t>
            </a:r>
            <a:r>
              <a:rPr lang="de-DE" dirty="0" err="1"/>
              <a:t>geospatial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77719FEE-7ED0-4618-891D-D4CC02309835}"/>
              </a:ext>
            </a:extLst>
          </p:cNvPr>
          <p:cNvSpPr/>
          <p:nvPr/>
        </p:nvSpPr>
        <p:spPr>
          <a:xfrm>
            <a:off x="3263900" y="2361116"/>
            <a:ext cx="2189480" cy="158729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Week 2</a:t>
            </a:r>
            <a:r>
              <a:rPr lang="de-DE" dirty="0"/>
              <a:t>: </a:t>
            </a:r>
            <a:r>
              <a:rPr lang="de-DE" dirty="0" err="1"/>
              <a:t>hr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33B7018-58EB-F24A-E497-4D0FA0FC248E}"/>
              </a:ext>
            </a:extLst>
          </p:cNvPr>
          <p:cNvSpPr/>
          <p:nvPr/>
        </p:nvSpPr>
        <p:spPr>
          <a:xfrm>
            <a:off x="5379720" y="2361116"/>
            <a:ext cx="2189480" cy="158729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Week 3</a:t>
            </a:r>
            <a:r>
              <a:rPr lang="de-DE" dirty="0"/>
              <a:t>: </a:t>
            </a:r>
            <a:r>
              <a:rPr lang="de-DE" dirty="0" err="1"/>
              <a:t>hr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and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3CF05841-9980-8F5D-CDBA-1107A7E8165D}"/>
              </a:ext>
            </a:extLst>
          </p:cNvPr>
          <p:cNvSpPr/>
          <p:nvPr/>
        </p:nvSpPr>
        <p:spPr>
          <a:xfrm>
            <a:off x="7495540" y="2358962"/>
            <a:ext cx="2189480" cy="158729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B4C172A3-6CA2-BBA0-B028-98DAB751558E}"/>
              </a:ext>
            </a:extLst>
          </p:cNvPr>
          <p:cNvSpPr/>
          <p:nvPr/>
        </p:nvSpPr>
        <p:spPr>
          <a:xfrm>
            <a:off x="7908925" y="2892982"/>
            <a:ext cx="2189480" cy="158729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805D4C19-4ACB-92EE-22CC-458F8DB3AC7E}"/>
              </a:ext>
            </a:extLst>
          </p:cNvPr>
          <p:cNvSpPr/>
          <p:nvPr/>
        </p:nvSpPr>
        <p:spPr>
          <a:xfrm>
            <a:off x="8322310" y="3427002"/>
            <a:ext cx="2189480" cy="158729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4E78D1E5-BCDF-C1B9-EC00-B0DCBBDB9E0C}"/>
              </a:ext>
            </a:extLst>
          </p:cNvPr>
          <p:cNvSpPr/>
          <p:nvPr/>
        </p:nvSpPr>
        <p:spPr>
          <a:xfrm>
            <a:off x="8735695" y="3961022"/>
            <a:ext cx="2189480" cy="158729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8805A569-5E47-08F5-CE4D-C25E6E5618B6}"/>
              </a:ext>
            </a:extLst>
          </p:cNvPr>
          <p:cNvSpPr/>
          <p:nvPr/>
        </p:nvSpPr>
        <p:spPr>
          <a:xfrm>
            <a:off x="9149080" y="4495042"/>
            <a:ext cx="2189480" cy="1587290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Week 4-8</a:t>
            </a:r>
            <a:r>
              <a:rPr lang="de-DE" dirty="0"/>
              <a:t>: Deep Learning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73832FC-D1A8-B4BF-E7C6-F838E7D40BAF}"/>
              </a:ext>
            </a:extLst>
          </p:cNvPr>
          <p:cNvSpPr txBox="1"/>
          <p:nvPr/>
        </p:nvSpPr>
        <p:spPr>
          <a:xfrm>
            <a:off x="1025471" y="3961022"/>
            <a:ext cx="21158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join</a:t>
            </a:r>
            <a:r>
              <a:rPr lang="de-DE" dirty="0"/>
              <a:t> 1 out </a:t>
            </a:r>
            <a:r>
              <a:rPr lang="de-DE" dirty="0" err="1"/>
              <a:t>of</a:t>
            </a:r>
            <a:r>
              <a:rPr lang="de-DE" dirty="0"/>
              <a:t> 8 </a:t>
            </a:r>
            <a:r>
              <a:rPr lang="de-DE" dirty="0" err="1"/>
              <a:t>teams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an </a:t>
            </a:r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practice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parallel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and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5C918FD-9040-A35E-49B6-BF7106F7961E}"/>
              </a:ext>
            </a:extLst>
          </p:cNvPr>
          <p:cNvSpPr txBox="1"/>
          <p:nvPr/>
        </p:nvSpPr>
        <p:spPr>
          <a:xfrm>
            <a:off x="3141291" y="3961022"/>
            <a:ext cx="43542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join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team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on open </a:t>
            </a:r>
            <a:r>
              <a:rPr lang="de-DE" dirty="0" err="1"/>
              <a:t>street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20*20cm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photographs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visually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geographic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specified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team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modify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code </a:t>
            </a:r>
            <a:r>
              <a:rPr lang="de-DE" dirty="0" err="1"/>
              <a:t>or</a:t>
            </a:r>
            <a:r>
              <a:rPr lang="de-DE" dirty="0"/>
              <a:t> not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B3C4BDD-6A56-B2A2-1769-8D87E6A09F92}"/>
              </a:ext>
            </a:extLst>
          </p:cNvPr>
          <p:cNvSpPr txBox="1"/>
          <p:nvPr/>
        </p:nvSpPr>
        <p:spPr>
          <a:xfrm>
            <a:off x="8395970" y="2836344"/>
            <a:ext cx="3257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Join</a:t>
            </a:r>
            <a:r>
              <a:rPr lang="de-DE" dirty="0">
                <a:solidFill>
                  <a:srgbClr val="00B050"/>
                </a:solidFill>
              </a:rPr>
              <a:t> 1 out </a:t>
            </a:r>
            <a:r>
              <a:rPr lang="de-DE" dirty="0" err="1">
                <a:solidFill>
                  <a:srgbClr val="00B050"/>
                </a:solidFill>
              </a:rPr>
              <a:t>of</a:t>
            </a:r>
            <a:r>
              <a:rPr lang="de-DE" dirty="0">
                <a:solidFill>
                  <a:srgbClr val="00B050"/>
                </a:solidFill>
              </a:rPr>
              <a:t> 8 </a:t>
            </a:r>
            <a:r>
              <a:rPr lang="de-DE" dirty="0" err="1">
                <a:solidFill>
                  <a:srgbClr val="00B050"/>
                </a:solidFill>
              </a:rPr>
              <a:t>teams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dedicated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a </a:t>
            </a:r>
            <a:r>
              <a:rPr lang="de-DE" dirty="0" err="1">
                <a:solidFill>
                  <a:srgbClr val="00B050"/>
                </a:solidFill>
              </a:rPr>
              <a:t>specifix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deep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learning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technique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Spend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first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weekk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of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researching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your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method</a:t>
            </a:r>
            <a:r>
              <a:rPr lang="de-DE" dirty="0">
                <a:solidFill>
                  <a:srgbClr val="00B050"/>
                </a:solidFill>
              </a:rPr>
              <a:t> in </a:t>
            </a:r>
            <a:r>
              <a:rPr lang="de-DE" dirty="0" err="1">
                <a:solidFill>
                  <a:srgbClr val="00B050"/>
                </a:solidFill>
              </a:rPr>
              <a:t>depth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Use </a:t>
            </a:r>
            <a:r>
              <a:rPr lang="de-DE" dirty="0" err="1">
                <a:solidFill>
                  <a:srgbClr val="00B050"/>
                </a:solidFill>
              </a:rPr>
              <a:t>low</a:t>
            </a:r>
            <a:r>
              <a:rPr lang="de-DE" dirty="0">
                <a:solidFill>
                  <a:srgbClr val="00B050"/>
                </a:solidFill>
              </a:rPr>
              <a:t>-resolution </a:t>
            </a:r>
            <a:r>
              <a:rPr lang="de-DE" dirty="0" err="1">
                <a:solidFill>
                  <a:srgbClr val="00B050"/>
                </a:solidFill>
              </a:rPr>
              <a:t>satellite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imagery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precisely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detect</a:t>
            </a:r>
            <a:r>
              <a:rPr lang="de-DE" dirty="0">
                <a:solidFill>
                  <a:srgbClr val="00B050"/>
                </a:solidFill>
              </a:rPr>
              <a:t> urban </a:t>
            </a:r>
            <a:r>
              <a:rPr lang="de-DE" dirty="0" err="1">
                <a:solidFill>
                  <a:srgbClr val="00B050"/>
                </a:solidFill>
              </a:rPr>
              <a:t>greenery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Present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your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progress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weekly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other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teams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B05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A77A89E-24FA-39CF-3CAE-34C57CFD4B69}"/>
              </a:ext>
            </a:extLst>
          </p:cNvPr>
          <p:cNvSpPr txBox="1"/>
          <p:nvPr/>
        </p:nvSpPr>
        <p:spPr>
          <a:xfrm>
            <a:off x="1099131" y="1834665"/>
            <a:ext cx="6470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highlight>
                  <a:srgbClr val="C0C0C0"/>
                </a:highlight>
              </a:rPr>
              <a:t>-&gt; </a:t>
            </a:r>
            <a:r>
              <a:rPr lang="de-DE" i="1" dirty="0" err="1">
                <a:highlight>
                  <a:srgbClr val="C0C0C0"/>
                </a:highlight>
              </a:rPr>
              <a:t>Participation</a:t>
            </a:r>
            <a:r>
              <a:rPr lang="de-DE" i="1" dirty="0">
                <a:highlight>
                  <a:srgbClr val="C0C0C0"/>
                </a:highlight>
              </a:rPr>
              <a:t> in </a:t>
            </a:r>
            <a:r>
              <a:rPr lang="de-DE" i="1" dirty="0" err="1">
                <a:highlight>
                  <a:srgbClr val="C0C0C0"/>
                </a:highlight>
              </a:rPr>
              <a:t>the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preparatory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phase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is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mandatory</a:t>
            </a:r>
            <a:r>
              <a:rPr lang="de-DE" i="1" dirty="0">
                <a:highlight>
                  <a:srgbClr val="C0C0C0"/>
                </a:highlight>
              </a:rPr>
              <a:t>! Final </a:t>
            </a:r>
            <a:r>
              <a:rPr lang="de-DE" i="1" dirty="0" err="1">
                <a:highlight>
                  <a:srgbClr val="C0C0C0"/>
                </a:highlight>
              </a:rPr>
              <a:t>access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to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data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for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deep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learning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is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only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granted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to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people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who</a:t>
            </a:r>
            <a:r>
              <a:rPr lang="de-DE" i="1" dirty="0">
                <a:highlight>
                  <a:srgbClr val="C0C0C0"/>
                </a:highlight>
              </a:rPr>
              <a:t> </a:t>
            </a:r>
            <a:r>
              <a:rPr lang="de-DE" i="1" dirty="0" err="1">
                <a:highlight>
                  <a:srgbClr val="C0C0C0"/>
                </a:highlight>
              </a:rPr>
              <a:t>participated</a:t>
            </a:r>
            <a:r>
              <a:rPr lang="de-DE" i="1" dirty="0">
                <a:highlight>
                  <a:srgbClr val="C0C0C0"/>
                </a:highlight>
              </a:rPr>
              <a:t> in </a:t>
            </a:r>
            <a:r>
              <a:rPr lang="de-DE" i="1" dirty="0" err="1">
                <a:highlight>
                  <a:srgbClr val="C0C0C0"/>
                </a:highlight>
              </a:rPr>
              <a:t>it</a:t>
            </a:r>
            <a:endParaRPr lang="de-DE" i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412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EBF9C41-6B55-4061-03D4-D9E8CD2A2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75547"/>
              </p:ext>
            </p:extLst>
          </p:nvPr>
        </p:nvGraphicFramePr>
        <p:xfrm>
          <a:off x="1178558" y="2069609"/>
          <a:ext cx="7599683" cy="3845560"/>
        </p:xfrm>
        <a:graphic>
          <a:graphicData uri="http://schemas.openxmlformats.org/drawingml/2006/table">
            <a:tbl>
              <a:tblPr firstRow="1" bandRow="1">
                <a:tableStyleId>{AE5E13AF-8C1B-4DC7-A03D-C96EB17825BF}</a:tableStyleId>
              </a:tblPr>
              <a:tblGrid>
                <a:gridCol w="650093">
                  <a:extLst>
                    <a:ext uri="{9D8B030D-6E8A-4147-A177-3AD203B41FA5}">
                      <a16:colId xmlns:a16="http://schemas.microsoft.com/office/drawing/2014/main" val="2777551953"/>
                    </a:ext>
                  </a:extLst>
                </a:gridCol>
                <a:gridCol w="2352460">
                  <a:extLst>
                    <a:ext uri="{9D8B030D-6E8A-4147-A177-3AD203B41FA5}">
                      <a16:colId xmlns:a16="http://schemas.microsoft.com/office/drawing/2014/main" val="1377339412"/>
                    </a:ext>
                  </a:extLst>
                </a:gridCol>
                <a:gridCol w="2298565">
                  <a:extLst>
                    <a:ext uri="{9D8B030D-6E8A-4147-A177-3AD203B41FA5}">
                      <a16:colId xmlns:a16="http://schemas.microsoft.com/office/drawing/2014/main" val="1455695216"/>
                    </a:ext>
                  </a:extLst>
                </a:gridCol>
                <a:gridCol w="2298565">
                  <a:extLst>
                    <a:ext uri="{9D8B030D-6E8A-4147-A177-3AD203B41FA5}">
                      <a16:colId xmlns:a16="http://schemas.microsoft.com/office/drawing/2014/main" val="3074353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Weeks</a:t>
                      </a:r>
                      <a:r>
                        <a:rPr lang="de-DE" dirty="0"/>
                        <a:t> 4-5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Weeks</a:t>
                      </a:r>
                      <a:r>
                        <a:rPr lang="de-DE" dirty="0"/>
                        <a:t> 6-8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Difficulty</a:t>
                      </a:r>
                      <a:r>
                        <a:rPr lang="de-DE" dirty="0"/>
                        <a:t>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12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Kernel-based MESMA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Clustering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unmix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pixels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Beginner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11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U-</a:t>
                      </a:r>
                      <a:r>
                        <a:rPr lang="de-DE" dirty="0" err="1"/>
                        <a:t>net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U-</a:t>
                      </a:r>
                      <a:r>
                        <a:rPr lang="de-DE" dirty="0" err="1"/>
                        <a:t>net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Beginner+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686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U-</a:t>
                      </a:r>
                      <a:r>
                        <a:rPr lang="de-DE" dirty="0" err="1"/>
                        <a:t>net</a:t>
                      </a:r>
                      <a:r>
                        <a:rPr lang="de-DE" dirty="0"/>
                        <a:t> and </a:t>
                      </a:r>
                      <a:r>
                        <a:rPr lang="en-US" dirty="0"/>
                        <a:t>Input amplification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U-</a:t>
                      </a:r>
                      <a:r>
                        <a:rPr lang="de-DE" dirty="0" err="1"/>
                        <a:t>net</a:t>
                      </a:r>
                      <a:r>
                        <a:rPr lang="de-DE" dirty="0"/>
                        <a:t> and </a:t>
                      </a:r>
                      <a:r>
                        <a:rPr lang="en-US" dirty="0"/>
                        <a:t>Input amplification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Moderate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9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DL Method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Choice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DL Method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Choice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 err="1"/>
                        <a:t>Advanced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9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SGU-MLP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/>
                        <a:t>SGU-MLP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dirty="0" err="1"/>
                        <a:t>Advanced</a:t>
                      </a:r>
                      <a:endParaRPr lang="de-DE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18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Mamba I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Mamba I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Moderate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1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Mamba II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Mamba II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Moderate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2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i="1" dirty="0"/>
                        <a:t>***Analysis </a:t>
                      </a:r>
                      <a:r>
                        <a:rPr lang="de-DE" i="1" dirty="0" err="1"/>
                        <a:t>of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Temperature</a:t>
                      </a:r>
                      <a:r>
                        <a:rPr lang="de-DE" i="1" dirty="0"/>
                        <a:t>, Vegetation, </a:t>
                      </a:r>
                      <a:r>
                        <a:rPr lang="de-DE" i="1" dirty="0" err="1"/>
                        <a:t>Topography</a:t>
                      </a:r>
                      <a:r>
                        <a:rPr lang="de-DE" i="1" dirty="0"/>
                        <a:t>***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i="1" dirty="0"/>
                        <a:t>***Analysis </a:t>
                      </a:r>
                      <a:r>
                        <a:rPr lang="de-DE" i="1" dirty="0" err="1"/>
                        <a:t>of</a:t>
                      </a:r>
                      <a:r>
                        <a:rPr lang="de-DE" i="1" dirty="0"/>
                        <a:t> </a:t>
                      </a:r>
                      <a:r>
                        <a:rPr lang="de-DE" i="1" dirty="0" err="1"/>
                        <a:t>Temperature</a:t>
                      </a:r>
                      <a:r>
                        <a:rPr lang="de-DE" i="1" dirty="0"/>
                        <a:t>, Vegetation, </a:t>
                      </a:r>
                      <a:r>
                        <a:rPr lang="de-DE" i="1" dirty="0" err="1"/>
                        <a:t>Topography</a:t>
                      </a:r>
                      <a:r>
                        <a:rPr lang="de-DE" i="1" dirty="0"/>
                        <a:t>***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i="1" dirty="0"/>
                        <a:t>All Levels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419825"/>
                  </a:ext>
                </a:extLst>
              </a:tr>
            </a:tbl>
          </a:graphicData>
        </a:graphic>
      </p:graphicFrame>
      <p:sp>
        <p:nvSpPr>
          <p:cNvPr id="3" name="Google Shape;138;g27ae1a9f551_0_15">
            <a:extLst>
              <a:ext uri="{FF2B5EF4-FFF2-40B4-BE49-F238E27FC236}">
                <a16:creationId xmlns:a16="http://schemas.microsoft.com/office/drawing/2014/main" id="{1EB55A1B-F625-F511-C904-5703C97CD487}"/>
              </a:ext>
            </a:extLst>
          </p:cNvPr>
          <p:cNvSpPr txBox="1"/>
          <p:nvPr/>
        </p:nvSpPr>
        <p:spPr>
          <a:xfrm>
            <a:off x="2958301" y="914400"/>
            <a:ext cx="6275399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Roboto"/>
                <a:ea typeface="Roboto"/>
                <a:cs typeface="Roboto"/>
                <a:sym typeface="Roboto"/>
              </a:rPr>
              <a:t>Proposed Deep Learning Strategies </a:t>
            </a:r>
            <a:endParaRPr sz="2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1505984-A72B-C7ED-AAE1-E23FCA425A7D}"/>
              </a:ext>
            </a:extLst>
          </p:cNvPr>
          <p:cNvSpPr txBox="1"/>
          <p:nvPr/>
        </p:nvSpPr>
        <p:spPr>
          <a:xfrm>
            <a:off x="8920480" y="2069609"/>
            <a:ext cx="2225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/>
              <a:t>One</a:t>
            </a:r>
            <a:r>
              <a:rPr lang="de-DE" sz="1200" dirty="0"/>
              <a:t> potential </a:t>
            </a:r>
            <a:r>
              <a:rPr lang="de-DE" sz="1200" dirty="0" err="1"/>
              <a:t>strategy</a:t>
            </a:r>
            <a:r>
              <a:rPr lang="de-DE" sz="1200" dirty="0"/>
              <a:t> </a:t>
            </a: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segment</a:t>
            </a:r>
            <a:r>
              <a:rPr lang="de-DE" sz="1200" dirty="0"/>
              <a:t> </a:t>
            </a:r>
            <a:r>
              <a:rPr lang="de-DE" sz="1200" dirty="0" err="1"/>
              <a:t>satellite</a:t>
            </a:r>
            <a:r>
              <a:rPr lang="de-DE" sz="1200" dirty="0"/>
              <a:t> </a:t>
            </a:r>
            <a:r>
              <a:rPr lang="de-DE" sz="1200" dirty="0" err="1"/>
              <a:t>images</a:t>
            </a:r>
            <a:r>
              <a:rPr lang="de-DE" sz="1200" dirty="0"/>
              <a:t> </a:t>
            </a:r>
            <a:r>
              <a:rPr lang="de-DE" sz="1200" dirty="0" err="1"/>
              <a:t>first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three</a:t>
            </a:r>
            <a:r>
              <a:rPr lang="de-DE" sz="1200" dirty="0"/>
              <a:t> </a:t>
            </a:r>
            <a:r>
              <a:rPr lang="de-DE" sz="1200" dirty="0" err="1"/>
              <a:t>classes</a:t>
            </a:r>
            <a:r>
              <a:rPr lang="de-DE" sz="1200" dirty="0"/>
              <a:t>: high urban </a:t>
            </a:r>
            <a:r>
              <a:rPr lang="de-DE" sz="1200" dirty="0" err="1"/>
              <a:t>greenery</a:t>
            </a:r>
            <a:r>
              <a:rPr lang="de-DE" sz="1200" dirty="0"/>
              <a:t> and </a:t>
            </a:r>
            <a:r>
              <a:rPr lang="de-DE" sz="1200" dirty="0" err="1"/>
              <a:t>low</a:t>
            </a:r>
            <a:r>
              <a:rPr lang="de-DE" sz="1200" dirty="0"/>
              <a:t> urban </a:t>
            </a:r>
            <a:r>
              <a:rPr lang="de-DE" sz="1200" dirty="0" err="1"/>
              <a:t>greenery</a:t>
            </a:r>
            <a:r>
              <a:rPr lang="de-DE" sz="1200" dirty="0"/>
              <a:t> (in </a:t>
            </a:r>
            <a:r>
              <a:rPr lang="de-DE" sz="1200" dirty="0" err="1"/>
              <a:t>analogy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German benchmark </a:t>
            </a:r>
            <a:r>
              <a:rPr lang="de-DE" sz="1200" dirty="0" err="1"/>
              <a:t>datasets</a:t>
            </a:r>
            <a:r>
              <a:rPr lang="de-DE" sz="1200" dirty="0"/>
              <a:t>)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well</a:t>
            </a:r>
            <a:r>
              <a:rPr lang="de-DE" sz="1200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other</a:t>
            </a:r>
            <a:r>
              <a:rPr lang="de-DE" sz="1200" dirty="0"/>
              <a:t> </a:t>
            </a:r>
            <a:r>
              <a:rPr lang="de-DE" sz="1200" dirty="0" err="1"/>
              <a:t>areas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In a </a:t>
            </a:r>
            <a:r>
              <a:rPr lang="de-DE" sz="1200" dirty="0" err="1"/>
              <a:t>next</a:t>
            </a:r>
            <a:r>
              <a:rPr lang="de-DE" sz="1200" dirty="0"/>
              <a:t> </a:t>
            </a:r>
            <a:r>
              <a:rPr lang="de-DE" sz="1200" dirty="0" err="1"/>
              <a:t>step</a:t>
            </a:r>
            <a:r>
              <a:rPr lang="de-DE" sz="1200" dirty="0"/>
              <a:t>, </a:t>
            </a:r>
            <a:r>
              <a:rPr lang="de-DE" sz="1200" dirty="0" err="1"/>
              <a:t>other</a:t>
            </a:r>
            <a:r>
              <a:rPr lang="de-DE" sz="1200" dirty="0"/>
              <a:t> </a:t>
            </a:r>
            <a:r>
              <a:rPr lang="de-DE" sz="1200" dirty="0" err="1"/>
              <a:t>areas</a:t>
            </a:r>
            <a:r>
              <a:rPr lang="de-DE" sz="1200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well</a:t>
            </a:r>
            <a:r>
              <a:rPr lang="de-DE" sz="1200" dirty="0"/>
              <a:t>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border</a:t>
            </a:r>
            <a:r>
              <a:rPr lang="de-DE" sz="1200" dirty="0"/>
              <a:t> </a:t>
            </a:r>
            <a:r>
              <a:rPr lang="de-DE" sz="1200" dirty="0" err="1"/>
              <a:t>pixels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greenery</a:t>
            </a:r>
            <a:r>
              <a:rPr lang="de-DE" sz="1200" dirty="0"/>
              <a:t> </a:t>
            </a:r>
            <a:r>
              <a:rPr lang="de-DE" sz="1200" dirty="0" err="1"/>
              <a:t>segments</a:t>
            </a:r>
            <a:r>
              <a:rPr lang="de-DE" sz="1200" dirty="0"/>
              <a:t> </a:t>
            </a:r>
            <a:r>
              <a:rPr lang="de-DE" sz="1200" dirty="0" err="1"/>
              <a:t>would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pixel-level </a:t>
            </a:r>
            <a:r>
              <a:rPr lang="de-DE" sz="1200" dirty="0" err="1"/>
              <a:t>classified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percentage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vegetation</a:t>
            </a:r>
            <a:r>
              <a:rPr lang="de-DE" sz="1200" dirty="0"/>
              <a:t> </a:t>
            </a:r>
            <a:r>
              <a:rPr lang="de-DE" sz="1200" dirty="0" err="1"/>
              <a:t>cover</a:t>
            </a:r>
            <a:r>
              <a:rPr lang="de-DE" sz="1200" dirty="0"/>
              <a:t> </a:t>
            </a:r>
            <a:r>
              <a:rPr lang="de-DE" sz="1200" dirty="0" err="1"/>
              <a:t>they</a:t>
            </a:r>
            <a:r>
              <a:rPr lang="de-DE" sz="1200" dirty="0"/>
              <a:t> </a:t>
            </a:r>
            <a:r>
              <a:rPr lang="de-DE" sz="1200" dirty="0" err="1"/>
              <a:t>contain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/>
              <a:t>Lastly</a:t>
            </a:r>
            <a:r>
              <a:rPr lang="de-DE" sz="1200" dirty="0"/>
              <a:t> </a:t>
            </a:r>
            <a:r>
              <a:rPr lang="de-DE" sz="1200" dirty="0" err="1"/>
              <a:t>it</a:t>
            </a:r>
            <a:r>
              <a:rPr lang="de-DE" sz="1200" dirty="0"/>
              <a:t> </a:t>
            </a:r>
            <a:r>
              <a:rPr lang="de-DE" sz="1200" dirty="0" err="1"/>
              <a:t>could</a:t>
            </a:r>
            <a:r>
              <a:rPr lang="de-DE" sz="1200" dirty="0"/>
              <a:t> </a:t>
            </a:r>
            <a:r>
              <a:rPr lang="de-DE" sz="1200" dirty="0" err="1"/>
              <a:t>be</a:t>
            </a:r>
            <a:r>
              <a:rPr lang="de-DE" sz="1200" dirty="0"/>
              <a:t> </a:t>
            </a:r>
            <a:r>
              <a:rPr lang="de-DE" sz="1200" dirty="0" err="1"/>
              <a:t>tried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detect</a:t>
            </a:r>
            <a:r>
              <a:rPr lang="de-DE" sz="1200" dirty="0"/>
              <a:t> </a:t>
            </a:r>
            <a:r>
              <a:rPr lang="de-DE" sz="1200" dirty="0" err="1"/>
              <a:t>vertical</a:t>
            </a:r>
            <a:r>
              <a:rPr lang="de-DE" sz="1200" dirty="0"/>
              <a:t> </a:t>
            </a:r>
            <a:r>
              <a:rPr lang="de-DE" sz="1200" dirty="0" err="1"/>
              <a:t>greenery</a:t>
            </a:r>
            <a:r>
              <a:rPr lang="de-DE" sz="1200" dirty="0"/>
              <a:t> in off-nadir </a:t>
            </a:r>
            <a:r>
              <a:rPr lang="de-DE" sz="1200" dirty="0" err="1"/>
              <a:t>images</a:t>
            </a:r>
            <a:r>
              <a:rPr lang="de-DE" sz="1200" dirty="0"/>
              <a:t> (but </a:t>
            </a:r>
            <a:r>
              <a:rPr lang="de-DE" sz="1200" dirty="0" err="1"/>
              <a:t>that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unlikely</a:t>
            </a:r>
            <a:r>
              <a:rPr lang="de-DE" sz="1200" dirty="0"/>
              <a:t> </a:t>
            </a:r>
            <a:r>
              <a:rPr lang="de-DE" sz="1200" dirty="0" err="1"/>
              <a:t>that</a:t>
            </a:r>
            <a:r>
              <a:rPr lang="de-DE" sz="1200" dirty="0"/>
              <a:t> </a:t>
            </a:r>
            <a:r>
              <a:rPr lang="de-DE" sz="1200" dirty="0" err="1"/>
              <a:t>this</a:t>
            </a:r>
            <a:r>
              <a:rPr lang="de-DE" sz="1200" dirty="0"/>
              <a:t> </a:t>
            </a:r>
            <a:r>
              <a:rPr lang="de-DE" sz="1200" dirty="0" err="1"/>
              <a:t>works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184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F189A-7594-1311-AB03-B388100E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FD1ADFD-13B1-D603-D284-543CC390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3.1 Read-Out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urban </a:t>
            </a:r>
            <a:r>
              <a:rPr lang="de-DE" dirty="0" err="1"/>
              <a:t>vegetation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F6D095-B13A-D531-C97E-BE7E6C396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Points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: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21931C-77D3-9D6A-7559-E1D63E84ACC7}"/>
              </a:ext>
            </a:extLst>
          </p:cNvPr>
          <p:cNvSpPr txBox="1"/>
          <p:nvPr/>
        </p:nvSpPr>
        <p:spPr>
          <a:xfrm>
            <a:off x="4998720" y="445312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Specifying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338878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F1CFB8A-92A2-6162-A63D-3682FF42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Specifying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variable</a:t>
            </a:r>
          </a:p>
        </p:txBody>
      </p:sp>
      <p:sp>
        <p:nvSpPr>
          <p:cNvPr id="8" name="Flussdiagramm: Manuelle Eingabe 7">
            <a:extLst>
              <a:ext uri="{FF2B5EF4-FFF2-40B4-BE49-F238E27FC236}">
                <a16:creationId xmlns:a16="http://schemas.microsoft.com/office/drawing/2014/main" id="{FB8EFE40-5E79-8CB4-F6A0-887392EBBE99}"/>
              </a:ext>
            </a:extLst>
          </p:cNvPr>
          <p:cNvSpPr/>
          <p:nvPr/>
        </p:nvSpPr>
        <p:spPr>
          <a:xfrm>
            <a:off x="1097280" y="1926844"/>
            <a:ext cx="4998720" cy="2089912"/>
          </a:xfrm>
          <a:prstGeom prst="flowChartManualInpu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800" b="1" u="sng" dirty="0">
                <a:solidFill>
                  <a:schemeClr val="tx1"/>
                </a:solidFill>
              </a:rPr>
              <a:t>Potential Open-Source Sensors:</a:t>
            </a:r>
            <a:br>
              <a:rPr lang="de-DE" sz="1800" b="1" u="sng" dirty="0">
                <a:solidFill>
                  <a:schemeClr val="tx1"/>
                </a:solidFill>
              </a:rPr>
            </a:br>
            <a:br>
              <a:rPr lang="de-DE" sz="1800" dirty="0"/>
            </a:b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Sentinel-2: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Spectral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Sentinel-1: Radar Data</a:t>
            </a:r>
            <a:b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Landsat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Spectral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7538E86-C0FD-CDB6-5A92-45BA507505D2}"/>
              </a:ext>
            </a:extLst>
          </p:cNvPr>
          <p:cNvSpPr/>
          <p:nvPr/>
        </p:nvSpPr>
        <p:spPr>
          <a:xfrm>
            <a:off x="6156960" y="1931923"/>
            <a:ext cx="4998720" cy="423367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800" b="1" u="sng" dirty="0">
                <a:solidFill>
                  <a:schemeClr val="tx1"/>
                </a:solidFill>
              </a:rPr>
              <a:t>Target Values (a blink </a:t>
            </a:r>
            <a:r>
              <a:rPr lang="de-DE" sz="1800" b="1" u="sng" dirty="0" err="1">
                <a:solidFill>
                  <a:schemeClr val="tx1"/>
                </a:solidFill>
              </a:rPr>
              <a:t>into</a:t>
            </a:r>
            <a:r>
              <a:rPr lang="de-DE" sz="1800" b="1" u="sng" dirty="0">
                <a:solidFill>
                  <a:schemeClr val="tx1"/>
                </a:solidFill>
              </a:rPr>
              <a:t> </a:t>
            </a:r>
            <a:r>
              <a:rPr lang="de-DE" sz="1800" b="1" u="sng" dirty="0" err="1">
                <a:solidFill>
                  <a:schemeClr val="tx1"/>
                </a:solidFill>
              </a:rPr>
              <a:t>its</a:t>
            </a:r>
            <a:r>
              <a:rPr lang="de-DE" sz="1800" b="1" u="sng" dirty="0">
                <a:solidFill>
                  <a:schemeClr val="tx1"/>
                </a:solidFill>
              </a:rPr>
              <a:t> </a:t>
            </a:r>
            <a:r>
              <a:rPr lang="de-DE" sz="1800" b="1" u="sng" dirty="0" err="1">
                <a:solidFill>
                  <a:schemeClr val="tx1"/>
                </a:solidFill>
              </a:rPr>
              <a:t>diversity</a:t>
            </a:r>
            <a:r>
              <a:rPr lang="de-DE" sz="1800" b="1" u="sng" dirty="0">
                <a:solidFill>
                  <a:schemeClr val="tx1"/>
                </a:solidFill>
              </a:rPr>
              <a:t>):</a:t>
            </a:r>
          </a:p>
          <a:p>
            <a:endParaRPr lang="de-DE" sz="1800" dirty="0"/>
          </a:p>
          <a:p>
            <a:r>
              <a:rPr lang="de-DE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Vegetation Area</a:t>
            </a:r>
          </a:p>
          <a:p>
            <a:r>
              <a:rPr lang="de-DE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Vegetation Volume</a:t>
            </a:r>
          </a:p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Aboveground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Biomass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Vegetation Density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Leaf Area Index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form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„Green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index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</a:p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measure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„Vegetation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Structure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</a:p>
          <a:p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High-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low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-vegetation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area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well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canopy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cover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indirect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-vegetation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measures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such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impervious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surface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cover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Fraction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private and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public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vegetation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Flussdiagramm: Manuelle Eingabe 9">
            <a:extLst>
              <a:ext uri="{FF2B5EF4-FFF2-40B4-BE49-F238E27FC236}">
                <a16:creationId xmlns:a16="http://schemas.microsoft.com/office/drawing/2014/main" id="{EE86A8C6-7F94-74CC-91D0-B79B57217D43}"/>
              </a:ext>
            </a:extLst>
          </p:cNvPr>
          <p:cNvSpPr/>
          <p:nvPr/>
        </p:nvSpPr>
        <p:spPr>
          <a:xfrm>
            <a:off x="1097280" y="4075685"/>
            <a:ext cx="4998720" cy="2089912"/>
          </a:xfrm>
          <a:prstGeom prst="flowChartManualInpu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800" b="1" u="sng" dirty="0" err="1">
                <a:solidFill>
                  <a:schemeClr val="tx1"/>
                </a:solidFill>
              </a:rPr>
              <a:t>Usefull</a:t>
            </a:r>
            <a:r>
              <a:rPr lang="de-DE" sz="1800" b="1" u="sng" dirty="0">
                <a:solidFill>
                  <a:schemeClr val="tx1"/>
                </a:solidFill>
              </a:rPr>
              <a:t> </a:t>
            </a:r>
            <a:r>
              <a:rPr lang="de-DE" sz="1800" b="1" u="sng" dirty="0" err="1">
                <a:solidFill>
                  <a:schemeClr val="tx1"/>
                </a:solidFill>
              </a:rPr>
              <a:t>Spectral</a:t>
            </a:r>
            <a:r>
              <a:rPr lang="de-DE" sz="1800" b="1" u="sng" dirty="0">
                <a:solidFill>
                  <a:schemeClr val="tx1"/>
                </a:solidFill>
              </a:rPr>
              <a:t> Indices (a </a:t>
            </a:r>
            <a:r>
              <a:rPr lang="de-DE" sz="1800" b="1" u="sng" dirty="0" err="1">
                <a:solidFill>
                  <a:schemeClr val="tx1"/>
                </a:solidFill>
              </a:rPr>
              <a:t>reminder</a:t>
            </a:r>
            <a:r>
              <a:rPr lang="de-DE" sz="1800" b="1" u="sng" dirty="0">
                <a:solidFill>
                  <a:schemeClr val="tx1"/>
                </a:solidFill>
              </a:rPr>
              <a:t>):</a:t>
            </a:r>
            <a:br>
              <a:rPr lang="de-DE" sz="1800" dirty="0">
                <a:solidFill>
                  <a:schemeClr val="tx1"/>
                </a:solidFill>
              </a:rPr>
            </a:br>
            <a:br>
              <a:rPr lang="de-DE" dirty="0"/>
            </a:b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NDVI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EVI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Green Chlorophyll Index (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r>
              <a:rPr lang="de-D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Green)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Soil-</a:t>
            </a:r>
            <a:r>
              <a:rPr lang="de-DE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Adjusted</a:t>
            </a:r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Vegetation Index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Fractional Vegetation Cover: based on NDVI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Normalized Difference Infrared Index (includes SWIR)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EB7354-CB29-43A8-1C78-E4E90566DBE0}"/>
              </a:ext>
            </a:extLst>
          </p:cNvPr>
          <p:cNvSpPr txBox="1"/>
          <p:nvPr/>
        </p:nvSpPr>
        <p:spPr>
          <a:xfrm>
            <a:off x="60960" y="6488668"/>
            <a:ext cx="12059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https://www.researchgate.net/</a:t>
            </a:r>
            <a:r>
              <a:rPr lang="de-DE" sz="1200" dirty="0" err="1">
                <a:solidFill>
                  <a:schemeClr val="bg1"/>
                </a:solidFill>
              </a:rPr>
              <a:t>profile</a:t>
            </a:r>
            <a:r>
              <a:rPr lang="de-DE" sz="1200" dirty="0">
                <a:solidFill>
                  <a:schemeClr val="bg1"/>
                </a:solidFill>
              </a:rPr>
              <a:t>/Sebastian-Lehmler/</a:t>
            </a:r>
            <a:r>
              <a:rPr lang="de-DE" sz="1200" dirty="0" err="1">
                <a:solidFill>
                  <a:schemeClr val="bg1"/>
                </a:solidFill>
              </a:rPr>
              <a:t>publication</a:t>
            </a:r>
            <a:r>
              <a:rPr lang="de-DE" sz="1200" dirty="0">
                <a:solidFill>
                  <a:schemeClr val="bg1"/>
                </a:solidFill>
              </a:rPr>
              <a:t>/371045067_Modelling_[…]?</a:t>
            </a:r>
            <a:r>
              <a:rPr lang="de-DE" sz="1200" dirty="0" err="1">
                <a:solidFill>
                  <a:schemeClr val="bg1"/>
                </a:solidFill>
              </a:rPr>
              <a:t>origin</a:t>
            </a:r>
            <a:r>
              <a:rPr lang="de-DE" sz="1200" dirty="0">
                <a:solidFill>
                  <a:schemeClr val="bg1"/>
                </a:solidFill>
              </a:rPr>
              <a:t>=</a:t>
            </a:r>
            <a:r>
              <a:rPr lang="de-DE" sz="1200" dirty="0" err="1">
                <a:solidFill>
                  <a:schemeClr val="bg1"/>
                </a:solidFill>
              </a:rPr>
              <a:t>journalDetail</a:t>
            </a:r>
            <a:r>
              <a:rPr lang="de-DE" sz="1200" dirty="0">
                <a:solidFill>
                  <a:schemeClr val="bg1"/>
                </a:solidFill>
              </a:rPr>
              <a:t>&amp;_tp=eyJwYWdlIjoiam91cm5hbERldGFpbCJ9</a:t>
            </a:r>
          </a:p>
        </p:txBody>
      </p:sp>
    </p:spTree>
    <p:extLst>
      <p:ext uri="{BB962C8B-B14F-4D97-AF65-F5344CB8AC3E}">
        <p14:creationId xmlns:p14="http://schemas.microsoft.com/office/powerpoint/2010/main" val="120282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76BCB4-7889-AD08-62AF-256DE138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Segmentation </a:t>
            </a:r>
            <a:r>
              <a:rPr lang="de-DE" dirty="0" err="1"/>
              <a:t>of</a:t>
            </a:r>
            <a:r>
              <a:rPr lang="de-DE" dirty="0"/>
              <a:t> Air </a:t>
            </a:r>
            <a:r>
              <a:rPr lang="de-DE" dirty="0" err="1"/>
              <a:t>Photographs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F456E7-E184-3DD1-B818-36BE80407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Low </a:t>
            </a:r>
            <a:r>
              <a:rPr lang="de-DE" dirty="0" err="1"/>
              <a:t>vegetation</a:t>
            </a:r>
            <a:endParaRPr lang="de-DE" dirty="0"/>
          </a:p>
          <a:p>
            <a:r>
              <a:rPr lang="de-DE" dirty="0"/>
              <a:t>High </a:t>
            </a:r>
            <a:r>
              <a:rPr lang="de-DE" dirty="0" err="1"/>
              <a:t>vegetation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vegetation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-</a:t>
            </a:r>
            <a:r>
              <a:rPr lang="de-DE" dirty="0" err="1"/>
              <a:t>impervious</a:t>
            </a:r>
            <a:endParaRPr lang="de-DE" dirty="0"/>
          </a:p>
          <a:p>
            <a:pPr lvl="1"/>
            <a:r>
              <a:rPr lang="de-DE" dirty="0"/>
              <a:t>-</a:t>
            </a:r>
            <a:r>
              <a:rPr lang="de-DE" dirty="0" err="1"/>
              <a:t>pervious</a:t>
            </a:r>
            <a:endParaRPr lang="de-DE" dirty="0"/>
          </a:p>
          <a:p>
            <a:pPr lvl="1"/>
            <a:r>
              <a:rPr lang="de-DE" dirty="0"/>
              <a:t>-</a:t>
            </a:r>
            <a:r>
              <a:rPr lang="de-DE" dirty="0" err="1"/>
              <a:t>water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07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A61AF-0596-89E6-D580-F73F5E6C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Further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98102E-C2DE-9596-D343-74B2062B0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Points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34F9EA-6E07-5364-1509-1DB1B36295C0}"/>
              </a:ext>
            </a:extLst>
          </p:cNvPr>
          <p:cNvSpPr txBox="1"/>
          <p:nvPr/>
        </p:nvSpPr>
        <p:spPr>
          <a:xfrm>
            <a:off x="4998720" y="44531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Organisation </a:t>
            </a:r>
            <a:r>
              <a:rPr lang="de-DE" dirty="0" err="1"/>
              <a:t>of</a:t>
            </a:r>
            <a:r>
              <a:rPr lang="de-DE" dirty="0"/>
              <a:t> Download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Satellite</a:t>
            </a:r>
            <a:r>
              <a:rPr lang="de-DE" dirty="0"/>
              <a:t> Data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6927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1B00D-408F-22AE-0CFC-62272D98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Questions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DF46E-E8D5-2818-DE53-BD079787C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562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7988B2-29C7-930E-AAA3-3651E697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Outcomes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47E30B9-99C7-6448-9F60-9D09D59F9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excel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volunteers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annotation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gonna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slack</a:t>
            </a:r>
            <a:r>
              <a:rPr lang="de-DE" dirty="0"/>
              <a:t> </a:t>
            </a:r>
            <a:r>
              <a:rPr lang="de-DE" dirty="0" err="1"/>
              <a:t>channel</a:t>
            </a:r>
            <a:endParaRPr lang="de-DE" dirty="0"/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doodle </a:t>
            </a:r>
            <a:r>
              <a:rPr lang="de-DE" dirty="0" err="1"/>
              <a:t>to</a:t>
            </a:r>
            <a:r>
              <a:rPr lang="de-DE" dirty="0"/>
              <a:t> vote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annotating</a:t>
            </a:r>
            <a:r>
              <a:rPr lang="de-DE" dirty="0"/>
              <a:t> 3 </a:t>
            </a:r>
            <a:r>
              <a:rPr lang="de-DE" dirty="0" err="1"/>
              <a:t>or</a:t>
            </a:r>
            <a:r>
              <a:rPr lang="de-DE" dirty="0"/>
              <a:t> 5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-&gt; vote </a:t>
            </a:r>
            <a:r>
              <a:rPr lang="de-DE" dirty="0" err="1"/>
              <a:t>is</a:t>
            </a:r>
            <a:r>
              <a:rPr lang="de-DE" dirty="0"/>
              <a:t> open </a:t>
            </a:r>
            <a:r>
              <a:rPr lang="de-DE" dirty="0" err="1"/>
              <a:t>till</a:t>
            </a:r>
            <a:r>
              <a:rPr lang="de-DE" dirty="0"/>
              <a:t> Tuesday</a:t>
            </a:r>
          </a:p>
          <a:p>
            <a:pPr>
              <a:buFont typeface="Symbol" panose="05050102010706020507" pitchFamily="18" charset="2"/>
              <a:buChar char="-"/>
            </a:pPr>
            <a:endParaRPr lang="de-DE" dirty="0"/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doodle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final </a:t>
            </a:r>
            <a:r>
              <a:rPr lang="de-DE" dirty="0" err="1"/>
              <a:t>teams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shared</a:t>
            </a:r>
            <a:endParaRPr lang="de-DE" dirty="0"/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Teams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annotations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pPr>
              <a:buFont typeface="Symbol" panose="05050102010706020507" pitchFamily="18" charset="2"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222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8E37C-BCD8-6568-9363-44913A1B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017D4E-81DE-D132-3058-DCF795BB4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Ground Truth</a:t>
            </a:r>
          </a:p>
          <a:p>
            <a:pPr marL="571500" indent="-457200">
              <a:buFont typeface="+mj-lt"/>
              <a:buAutoNum type="arabicPeriod"/>
            </a:pPr>
            <a:r>
              <a:rPr lang="de-DE" dirty="0"/>
              <a:t>Team Building</a:t>
            </a:r>
          </a:p>
          <a:p>
            <a:pPr marL="571500" indent="-457200">
              <a:buFont typeface="+mj-lt"/>
              <a:buAutoNum type="arabicPeriod"/>
            </a:pPr>
            <a:endParaRPr lang="de-DE" dirty="0"/>
          </a:p>
          <a:p>
            <a:pPr marL="571500" indent="-457200">
              <a:buFont typeface="+mj-lt"/>
              <a:buAutoNum type="arabicPeriod"/>
            </a:pP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discussions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Read-Out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urban </a:t>
            </a:r>
            <a:r>
              <a:rPr lang="de-DE" dirty="0" err="1"/>
              <a:t>vegetation</a:t>
            </a:r>
            <a:r>
              <a:rPr lang="de-DE" dirty="0"/>
              <a:t> </a:t>
            </a:r>
          </a:p>
          <a:p>
            <a:pPr lvl="1">
              <a:buFont typeface="+mj-lt"/>
              <a:buAutoNum type="arabicPeriod"/>
            </a:pPr>
            <a:r>
              <a:rPr lang="de-DE" dirty="0"/>
              <a:t>Further Technical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 marL="571500" indent="-457200">
              <a:buFont typeface="+mj-lt"/>
              <a:buAutoNum type="arabicPeriod"/>
            </a:pPr>
            <a:endParaRPr lang="de-DE" dirty="0"/>
          </a:p>
          <a:p>
            <a:pPr marL="571500" indent="-457200">
              <a:buFont typeface="+mj-lt"/>
              <a:buAutoNum type="arabicPeriod"/>
            </a:pPr>
            <a:r>
              <a:rPr lang="de-DE" dirty="0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236774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372F333-84F5-7585-9B2C-2F02795D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6E664A-E5CF-310A-974C-D2900BA94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/>
          <a:lstStyle/>
          <a:p>
            <a:r>
              <a:rPr lang="de-DE" dirty="0"/>
              <a:t>Points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C8C3A9-CA7D-8B83-721B-EF75DECDA442}"/>
              </a:ext>
            </a:extLst>
          </p:cNvPr>
          <p:cNvSpPr txBox="1"/>
          <p:nvPr/>
        </p:nvSpPr>
        <p:spPr>
          <a:xfrm>
            <a:off x="4998720" y="4453128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Main Primary Data 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explanation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Air </a:t>
            </a:r>
            <a:r>
              <a:rPr lang="de-DE" dirty="0" err="1"/>
              <a:t>Photographs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Time </a:t>
            </a:r>
            <a:r>
              <a:rPr lang="de-DE" dirty="0" err="1"/>
              <a:t>constraints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different </a:t>
            </a: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photographs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taken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11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3DA52C-41F3-5CE4-6F1C-841119AB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Main Primary Data Sources</a:t>
            </a:r>
          </a:p>
        </p:txBody>
      </p:sp>
      <p:sp>
        <p:nvSpPr>
          <p:cNvPr id="5" name="Rechteck: obere Ecken, eine abgerundet, eine abgeschnitten 4">
            <a:extLst>
              <a:ext uri="{FF2B5EF4-FFF2-40B4-BE49-F238E27FC236}">
                <a16:creationId xmlns:a16="http://schemas.microsoft.com/office/drawing/2014/main" id="{C30105DA-E7EF-B21A-2EBB-ED8C6549E105}"/>
              </a:ext>
            </a:extLst>
          </p:cNvPr>
          <p:cNvSpPr/>
          <p:nvPr/>
        </p:nvSpPr>
        <p:spPr>
          <a:xfrm>
            <a:off x="1097280" y="2161957"/>
            <a:ext cx="2854960" cy="1026160"/>
          </a:xfrm>
          <a:prstGeom prst="snip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Frankfurt </a:t>
            </a:r>
            <a:r>
              <a:rPr lang="de-DE" sz="1600" dirty="0" err="1"/>
              <a:t>official</a:t>
            </a:r>
            <a:r>
              <a:rPr lang="de-DE" sz="1600" dirty="0"/>
              <a:t> </a:t>
            </a:r>
            <a:r>
              <a:rPr lang="de-DE" sz="1600" dirty="0" err="1"/>
              <a:t>cartography</a:t>
            </a:r>
            <a:r>
              <a:rPr lang="de-DE" sz="1600" dirty="0"/>
              <a:t> &amp; Co.</a:t>
            </a:r>
          </a:p>
        </p:txBody>
      </p:sp>
      <p:sp>
        <p:nvSpPr>
          <p:cNvPr id="6" name="Rechteck: obere Ecken, eine abgerundet, eine abgeschnitten 5">
            <a:extLst>
              <a:ext uri="{FF2B5EF4-FFF2-40B4-BE49-F238E27FC236}">
                <a16:creationId xmlns:a16="http://schemas.microsoft.com/office/drawing/2014/main" id="{A4737251-47C1-40DD-8765-9097D85BD572}"/>
              </a:ext>
            </a:extLst>
          </p:cNvPr>
          <p:cNvSpPr/>
          <p:nvPr/>
        </p:nvSpPr>
        <p:spPr>
          <a:xfrm>
            <a:off x="1097280" y="3548797"/>
            <a:ext cx="2854960" cy="1026160"/>
          </a:xfrm>
          <a:prstGeom prst="snip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Open </a:t>
            </a:r>
            <a:r>
              <a:rPr lang="de-DE" sz="1600" dirty="0" err="1"/>
              <a:t>street</a:t>
            </a:r>
            <a:r>
              <a:rPr lang="de-DE" sz="1600" dirty="0"/>
              <a:t> </a:t>
            </a:r>
            <a:r>
              <a:rPr lang="de-DE" sz="1600" dirty="0" err="1"/>
              <a:t>map</a:t>
            </a:r>
            <a:endParaRPr lang="de-DE" sz="1600" dirty="0"/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E9B9CEF1-16AC-6BA5-0528-E3EC737E77D3}"/>
              </a:ext>
            </a:extLst>
          </p:cNvPr>
          <p:cNvSpPr/>
          <p:nvPr/>
        </p:nvSpPr>
        <p:spPr>
          <a:xfrm>
            <a:off x="1097280" y="4935637"/>
            <a:ext cx="2854960" cy="1026160"/>
          </a:xfrm>
          <a:prstGeom prst="snip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Air </a:t>
            </a:r>
            <a:r>
              <a:rPr lang="de-DE" sz="1600" dirty="0" err="1"/>
              <a:t>photographs</a:t>
            </a:r>
            <a:r>
              <a:rPr lang="de-DE" sz="1600" dirty="0"/>
              <a:t> 20cm*20cm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A626083-BBF4-FA37-3479-279DBE6EEFAA}"/>
              </a:ext>
            </a:extLst>
          </p:cNvPr>
          <p:cNvSpPr/>
          <p:nvPr/>
        </p:nvSpPr>
        <p:spPr>
          <a:xfrm>
            <a:off x="4519640" y="2110649"/>
            <a:ext cx="6058484" cy="1128776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Only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includes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public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vegetation</a:t>
            </a:r>
            <a:r>
              <a:rPr lang="de-DE" dirty="0">
                <a:solidFill>
                  <a:schemeClr val="tx1"/>
                </a:solidFill>
              </a:rPr>
              <a:t> (a large </a:t>
            </a:r>
            <a:r>
              <a:rPr lang="de-DE" dirty="0" err="1">
                <a:solidFill>
                  <a:schemeClr val="tx1"/>
                </a:solidFill>
              </a:rPr>
              <a:t>part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vegetation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expected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</a:t>
            </a:r>
            <a:r>
              <a:rPr lang="de-DE" dirty="0">
                <a:solidFill>
                  <a:schemeClr val="tx1"/>
                </a:solidFill>
              </a:rPr>
              <a:t> private)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Detailed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list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public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trees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41EF747A-2CCF-560C-5860-CE63A860A981}"/>
              </a:ext>
            </a:extLst>
          </p:cNvPr>
          <p:cNvSpPr/>
          <p:nvPr/>
        </p:nvSpPr>
        <p:spPr>
          <a:xfrm>
            <a:off x="4519640" y="4884329"/>
            <a:ext cx="6058484" cy="1128776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Downloaded</a:t>
            </a:r>
            <a:r>
              <a:rPr lang="de-DE" dirty="0">
                <a:solidFill>
                  <a:schemeClr val="tx1"/>
                </a:solidFill>
              </a:rPr>
              <a:t> RGB </a:t>
            </a:r>
            <a:r>
              <a:rPr lang="de-DE" dirty="0" err="1">
                <a:solidFill>
                  <a:schemeClr val="tx1"/>
                </a:solidFill>
              </a:rPr>
              <a:t>images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Image </a:t>
            </a:r>
            <a:r>
              <a:rPr lang="de-DE" dirty="0" err="1">
                <a:solidFill>
                  <a:schemeClr val="tx1"/>
                </a:solidFill>
              </a:rPr>
              <a:t>sets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other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years</a:t>
            </a:r>
            <a:r>
              <a:rPr lang="de-DE" dirty="0">
                <a:solidFill>
                  <a:schemeClr val="tx1"/>
                </a:solidFill>
              </a:rPr>
              <a:t> and </a:t>
            </a:r>
            <a:r>
              <a:rPr lang="de-DE" dirty="0" err="1">
                <a:solidFill>
                  <a:schemeClr val="tx1"/>
                </a:solidFill>
              </a:rPr>
              <a:t>near-infrared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information</a:t>
            </a:r>
            <a:r>
              <a:rPr lang="de-DE" dirty="0">
                <a:solidFill>
                  <a:schemeClr val="tx1"/>
                </a:solidFill>
              </a:rPr>
              <a:t>, I </a:t>
            </a:r>
            <a:r>
              <a:rPr lang="de-DE" dirty="0" err="1">
                <a:solidFill>
                  <a:schemeClr val="tx1"/>
                </a:solidFill>
              </a:rPr>
              <a:t>need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apply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(</a:t>
            </a:r>
            <a:r>
              <a:rPr lang="de-DE" dirty="0" err="1">
                <a:solidFill>
                  <a:schemeClr val="tx1"/>
                </a:solidFill>
              </a:rPr>
              <a:t>started</a:t>
            </a:r>
            <a:r>
              <a:rPr lang="de-DE" dirty="0">
                <a:solidFill>
                  <a:schemeClr val="tx1"/>
                </a:solidFill>
              </a:rPr>
              <a:t> but </a:t>
            </a:r>
            <a:r>
              <a:rPr lang="de-DE" dirty="0" err="1">
                <a:solidFill>
                  <a:schemeClr val="tx1"/>
                </a:solidFill>
              </a:rPr>
              <a:t>want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confirm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with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9D192592-5276-A46D-FC80-1128704EBAAB}"/>
              </a:ext>
            </a:extLst>
          </p:cNvPr>
          <p:cNvSpPr/>
          <p:nvPr/>
        </p:nvSpPr>
        <p:spPr>
          <a:xfrm>
            <a:off x="4519640" y="3497489"/>
            <a:ext cx="6058484" cy="1128776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Sparse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tagging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private </a:t>
            </a:r>
            <a:r>
              <a:rPr lang="de-DE" dirty="0" err="1">
                <a:solidFill>
                  <a:schemeClr val="tx1"/>
                </a:solidFill>
              </a:rPr>
              <a:t>gardens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many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neighbourhoods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51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E5BB23-3468-76C6-BC85-9109E277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Frankfurt City Official </a:t>
            </a:r>
            <a:r>
              <a:rPr lang="de-DE" dirty="0" err="1"/>
              <a:t>Cartography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885341-7598-122D-74E7-1AEB601D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79" y="2101728"/>
            <a:ext cx="6136641" cy="39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0EBF9-0E72-D0C1-F80E-D917F21B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Street </a:t>
            </a:r>
            <a:r>
              <a:rPr lang="de-DE" dirty="0" err="1"/>
              <a:t>Map</a:t>
            </a:r>
            <a:r>
              <a:rPr lang="de-DE" dirty="0"/>
              <a:t> (Browser)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DBE166-626F-9B44-691F-C8C50FBA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68926"/>
            <a:ext cx="8402320" cy="38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3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EE287BE-F0ED-6825-C0BD-B97A0B6C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photographs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downloadable</a:t>
            </a:r>
            <a:r>
              <a:rPr lang="de-DE" dirty="0"/>
              <a:t> in RGB </a:t>
            </a:r>
            <a:r>
              <a:rPr lang="de-DE" dirty="0" err="1"/>
              <a:t>jpg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BBD83DA-C50D-1E7F-C353-D14AB50A5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9280"/>
            <a:ext cx="5189017" cy="439019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27338EB-7659-E053-C859-83BC6B5B9B62}"/>
              </a:ext>
            </a:extLst>
          </p:cNvPr>
          <p:cNvSpPr txBox="1"/>
          <p:nvPr/>
        </p:nvSpPr>
        <p:spPr>
          <a:xfrm>
            <a:off x="6471920" y="1859280"/>
            <a:ext cx="46837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Download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https://gds.hessen.de/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310 </a:t>
            </a:r>
            <a:r>
              <a:rPr lang="de-DE" dirty="0" err="1"/>
              <a:t>photos</a:t>
            </a:r>
            <a:r>
              <a:rPr lang="de-DE" dirty="0"/>
              <a:t> </a:t>
            </a:r>
            <a:r>
              <a:rPr lang="de-DE" dirty="0" err="1"/>
              <a:t>sized</a:t>
            </a:r>
            <a:r>
              <a:rPr lang="de-DE" dirty="0"/>
              <a:t> 1 km x 1 km </a:t>
            </a:r>
            <a:r>
              <a:rPr lang="de-DE" dirty="0" err="1"/>
              <a:t>for</a:t>
            </a:r>
            <a:r>
              <a:rPr lang="de-DE" dirty="0"/>
              <a:t> Frankfurt</a:t>
            </a:r>
          </a:p>
          <a:p>
            <a:pPr marL="285750" indent="-2857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jpg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acconpanied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jgw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Jgw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jpg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Point </a:t>
            </a:r>
            <a:r>
              <a:rPr lang="de-DE" dirty="0" err="1"/>
              <a:t>coordinated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projected</a:t>
            </a:r>
            <a:r>
              <a:rPr lang="de-DE" dirty="0"/>
              <a:t> </a:t>
            </a:r>
            <a:r>
              <a:rPr lang="en-US" dirty="0"/>
              <a:t>from EPSG:25832 to EPSG:4326 for </a:t>
            </a:r>
            <a:r>
              <a:rPr lang="en-US" dirty="0" err="1"/>
              <a:t>visualisation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lefft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shown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tif</a:t>
            </a:r>
            <a:r>
              <a:rPr lang="de-DE" dirty="0"/>
              <a:t>-format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near-infrared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included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0281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4E7651F-79A1-126C-E00E-B54A8E88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4171482"/>
            <a:ext cx="4450080" cy="210433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C73D4E-8E12-AEED-55BF-C1EC13FC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842193"/>
            <a:ext cx="4344945" cy="21043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C842B7B-13F1-6442-C2C8-4A281C586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4818"/>
            <a:ext cx="4450080" cy="213851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30961D-A85D-D542-2F8E-B3EB013FA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17411"/>
            <a:ext cx="4444383" cy="213851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1472BAA1-0EE8-43D1-00CC-C0715BD1F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18 </a:t>
            </a:r>
            <a:r>
              <a:rPr lang="de-DE" dirty="0" err="1"/>
              <a:t>minutes</a:t>
            </a:r>
            <a:r>
              <a:rPr lang="de-DE" dirty="0"/>
              <a:t> per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5 </a:t>
            </a:r>
            <a:r>
              <a:rPr lang="de-DE" dirty="0" err="1"/>
              <a:t>GiB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GPU </a:t>
            </a:r>
            <a:r>
              <a:rPr lang="de-DE" dirty="0" err="1"/>
              <a:t>capacity</a:t>
            </a:r>
            <a:r>
              <a:rPr lang="de-DE" dirty="0"/>
              <a:t> (</a:t>
            </a:r>
            <a:r>
              <a:rPr lang="de-DE" dirty="0" err="1"/>
              <a:t>Nividia</a:t>
            </a:r>
            <a:r>
              <a:rPr lang="de-DE" dirty="0"/>
              <a:t>) =&gt; ~48h</a:t>
            </a:r>
          </a:p>
        </p:txBody>
      </p:sp>
    </p:spTree>
    <p:extLst>
      <p:ext uri="{BB962C8B-B14F-4D97-AF65-F5344CB8AC3E}">
        <p14:creationId xmlns:p14="http://schemas.microsoft.com/office/powerpoint/2010/main" val="2611596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2E9E5-989D-FC97-8683-87622F39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Proposed</a:t>
            </a:r>
            <a:r>
              <a:rPr lang="de-DE" dirty="0"/>
              <a:t> Workflow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 „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“ (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</a:t>
            </a:r>
          </a:p>
        </p:txBody>
      </p:sp>
      <p:sp>
        <p:nvSpPr>
          <p:cNvPr id="3" name="Rechteck: obere Ecken, eine abgerundet, eine abgeschnitten 2">
            <a:extLst>
              <a:ext uri="{FF2B5EF4-FFF2-40B4-BE49-F238E27FC236}">
                <a16:creationId xmlns:a16="http://schemas.microsoft.com/office/drawing/2014/main" id="{795644DA-EAB4-8790-7028-63F4194C02E0}"/>
              </a:ext>
            </a:extLst>
          </p:cNvPr>
          <p:cNvSpPr/>
          <p:nvPr/>
        </p:nvSpPr>
        <p:spPr>
          <a:xfrm>
            <a:off x="1097280" y="1928277"/>
            <a:ext cx="2854960" cy="1026160"/>
          </a:xfrm>
          <a:prstGeom prst="snip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Segment </a:t>
            </a:r>
            <a:r>
              <a:rPr lang="de-DE" sz="1600" dirty="0" err="1"/>
              <a:t>air</a:t>
            </a:r>
            <a:r>
              <a:rPr lang="de-DE" sz="1600" dirty="0"/>
              <a:t> </a:t>
            </a:r>
            <a:r>
              <a:rPr lang="de-DE" sz="1600" dirty="0" err="1"/>
              <a:t>photographs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SAM 2</a:t>
            </a:r>
          </a:p>
        </p:txBody>
      </p:sp>
      <p:sp>
        <p:nvSpPr>
          <p:cNvPr id="4" name="Rechteck: obere Ecken, eine abgerundet, eine abgeschnitten 3">
            <a:extLst>
              <a:ext uri="{FF2B5EF4-FFF2-40B4-BE49-F238E27FC236}">
                <a16:creationId xmlns:a16="http://schemas.microsoft.com/office/drawing/2014/main" id="{25652BCF-C246-59F7-696A-863C23CDC7D5}"/>
              </a:ext>
            </a:extLst>
          </p:cNvPr>
          <p:cNvSpPr/>
          <p:nvPr/>
        </p:nvSpPr>
        <p:spPr>
          <a:xfrm>
            <a:off x="4668520" y="1928277"/>
            <a:ext cx="2854960" cy="1026160"/>
          </a:xfrm>
          <a:prstGeom prst="snip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Create </a:t>
            </a:r>
            <a:r>
              <a:rPr lang="de-DE" sz="1600" dirty="0" err="1"/>
              <a:t>vector</a:t>
            </a:r>
            <a:r>
              <a:rPr lang="de-DE" sz="1600" dirty="0"/>
              <a:t>-file </a:t>
            </a:r>
            <a:r>
              <a:rPr lang="de-DE" sz="1600" dirty="0" err="1"/>
              <a:t>maps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segmentation</a:t>
            </a:r>
            <a:r>
              <a:rPr lang="de-DE" sz="1600" dirty="0"/>
              <a:t> </a:t>
            </a:r>
            <a:r>
              <a:rPr lang="de-DE" sz="1600" dirty="0" err="1"/>
              <a:t>output</a:t>
            </a:r>
            <a:endParaRPr lang="de-DE" sz="1600" dirty="0"/>
          </a:p>
        </p:txBody>
      </p:sp>
      <p:sp>
        <p:nvSpPr>
          <p:cNvPr id="5" name="Rechteck: obere Ecken, eine abgerundet, eine abgeschnitten 4">
            <a:extLst>
              <a:ext uri="{FF2B5EF4-FFF2-40B4-BE49-F238E27FC236}">
                <a16:creationId xmlns:a16="http://schemas.microsoft.com/office/drawing/2014/main" id="{F123622E-FAD6-3D89-6288-778ED39ABCCF}"/>
              </a:ext>
            </a:extLst>
          </p:cNvPr>
          <p:cNvSpPr/>
          <p:nvPr/>
        </p:nvSpPr>
        <p:spPr>
          <a:xfrm>
            <a:off x="8239760" y="1928277"/>
            <a:ext cx="2854960" cy="1026160"/>
          </a:xfrm>
          <a:prstGeom prst="snip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Peer review </a:t>
            </a:r>
            <a:r>
              <a:rPr lang="de-DE" sz="1600" dirty="0" err="1"/>
              <a:t>created</a:t>
            </a:r>
            <a:r>
              <a:rPr lang="de-DE" sz="1600" dirty="0"/>
              <a:t> </a:t>
            </a:r>
            <a:r>
              <a:rPr lang="de-DE" sz="1600" dirty="0" err="1"/>
              <a:t>maps</a:t>
            </a:r>
            <a:endParaRPr lang="de-DE" sz="1600" dirty="0"/>
          </a:p>
        </p:txBody>
      </p:sp>
      <p:sp>
        <p:nvSpPr>
          <p:cNvPr id="6" name="Rechteck: obere Ecken abgeschnitten 5">
            <a:extLst>
              <a:ext uri="{FF2B5EF4-FFF2-40B4-BE49-F238E27FC236}">
                <a16:creationId xmlns:a16="http://schemas.microsoft.com/office/drawing/2014/main" id="{C6693AED-D21B-3CA0-009E-459851DBB140}"/>
              </a:ext>
            </a:extLst>
          </p:cNvPr>
          <p:cNvSpPr/>
          <p:nvPr/>
        </p:nvSpPr>
        <p:spPr>
          <a:xfrm>
            <a:off x="1097280" y="3145354"/>
            <a:ext cx="2854960" cy="875883"/>
          </a:xfrm>
          <a:prstGeom prst="snip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Who:</a:t>
            </a:r>
            <a:r>
              <a:rPr lang="de-DE" dirty="0">
                <a:solidFill>
                  <a:schemeClr val="tx1"/>
                </a:solidFill>
              </a:rPr>
              <a:t> Isabella and Dorothea – </a:t>
            </a:r>
            <a:r>
              <a:rPr lang="de-DE" dirty="0" err="1">
                <a:solidFill>
                  <a:schemeClr val="tx1"/>
                </a:solidFill>
              </a:rPr>
              <a:t>potentially</a:t>
            </a:r>
            <a:r>
              <a:rPr lang="de-DE" dirty="0">
                <a:solidFill>
                  <a:schemeClr val="tx1"/>
                </a:solidFill>
              </a:rPr>
              <a:t> 2 </a:t>
            </a:r>
            <a:r>
              <a:rPr lang="de-DE" dirty="0" err="1">
                <a:solidFill>
                  <a:schemeClr val="tx1"/>
                </a:solidFill>
              </a:rPr>
              <a:t>more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volunteers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with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adequate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hardware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3559DC-3D2A-45DE-A38A-D40743B3B7C6}"/>
              </a:ext>
            </a:extLst>
          </p:cNvPr>
          <p:cNvSpPr/>
          <p:nvPr/>
        </p:nvSpPr>
        <p:spPr>
          <a:xfrm>
            <a:off x="1097280" y="4021237"/>
            <a:ext cx="2854960" cy="205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/>
                </a:solidFill>
              </a:rPr>
              <a:t>How</a:t>
            </a:r>
            <a:r>
              <a:rPr lang="de-DE" b="1" dirty="0">
                <a:solidFill>
                  <a:schemeClr val="tx1"/>
                </a:solidFill>
              </a:rPr>
              <a:t>: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notebook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adapted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local-machine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set-up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on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creators</a:t>
            </a:r>
            <a:r>
              <a:rPr lang="de-DE" dirty="0">
                <a:solidFill>
                  <a:schemeClr val="tx1"/>
                </a:solidFill>
              </a:rPr>
              <a:t>‘ </a:t>
            </a:r>
            <a:r>
              <a:rPr lang="de-DE" dirty="0" err="1">
                <a:solidFill>
                  <a:schemeClr val="tx1"/>
                </a:solidFill>
              </a:rPr>
              <a:t>instructions</a:t>
            </a:r>
            <a:r>
              <a:rPr lang="de-DE" dirty="0">
                <a:solidFill>
                  <a:schemeClr val="tx1"/>
                </a:solidFill>
              </a:rPr>
              <a:t> (https://colab.research.google.com/github/roboflow-ai/notebooks/blob/main/notebooks/how-to-segment-images-with-sam-2.ipynb)</a:t>
            </a:r>
          </a:p>
        </p:txBody>
      </p:sp>
      <p:sp>
        <p:nvSpPr>
          <p:cNvPr id="8" name="Rechteck: obere Ecken abgeschnitten 7">
            <a:extLst>
              <a:ext uri="{FF2B5EF4-FFF2-40B4-BE49-F238E27FC236}">
                <a16:creationId xmlns:a16="http://schemas.microsoft.com/office/drawing/2014/main" id="{84DF03FE-4DE3-4A67-EE27-64CB96DA1202}"/>
              </a:ext>
            </a:extLst>
          </p:cNvPr>
          <p:cNvSpPr/>
          <p:nvPr/>
        </p:nvSpPr>
        <p:spPr>
          <a:xfrm>
            <a:off x="4668520" y="3145354"/>
            <a:ext cx="2854960" cy="875883"/>
          </a:xfrm>
          <a:prstGeom prst="snip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Who: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ideally</a:t>
            </a:r>
            <a:r>
              <a:rPr lang="de-DE" dirty="0">
                <a:solidFill>
                  <a:schemeClr val="tx1"/>
                </a:solidFill>
              </a:rPr>
              <a:t> 52 </a:t>
            </a:r>
            <a:r>
              <a:rPr lang="de-DE" dirty="0" err="1">
                <a:solidFill>
                  <a:schemeClr val="tx1"/>
                </a:solidFill>
              </a:rPr>
              <a:t>volunteers</a:t>
            </a:r>
            <a:r>
              <a:rPr lang="de-DE" dirty="0">
                <a:solidFill>
                  <a:schemeClr val="tx1"/>
                </a:solidFill>
              </a:rPr>
              <a:t> so </a:t>
            </a:r>
            <a:r>
              <a:rPr lang="de-DE" dirty="0" err="1">
                <a:solidFill>
                  <a:schemeClr val="tx1"/>
                </a:solidFill>
              </a:rPr>
              <a:t>that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every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volunteer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gets</a:t>
            </a:r>
            <a:r>
              <a:rPr lang="de-DE" dirty="0">
                <a:solidFill>
                  <a:schemeClr val="tx1"/>
                </a:solidFill>
              </a:rPr>
              <a:t> 6 </a:t>
            </a:r>
            <a:r>
              <a:rPr lang="de-DE" dirty="0" err="1">
                <a:solidFill>
                  <a:schemeClr val="tx1"/>
                </a:solidFill>
              </a:rPr>
              <a:t>images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BE0F6B1-3F9F-D55F-8CF9-A45BE8FF72DD}"/>
              </a:ext>
            </a:extLst>
          </p:cNvPr>
          <p:cNvSpPr/>
          <p:nvPr/>
        </p:nvSpPr>
        <p:spPr>
          <a:xfrm>
            <a:off x="4668520" y="4021237"/>
            <a:ext cx="2854960" cy="205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/>
                </a:solidFill>
              </a:rPr>
              <a:t>How</a:t>
            </a:r>
            <a:r>
              <a:rPr lang="de-DE" b="1" dirty="0">
                <a:solidFill>
                  <a:schemeClr val="tx1"/>
                </a:solidFill>
              </a:rPr>
              <a:t>: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sz="1200" dirty="0">
                <a:solidFill>
                  <a:schemeClr val="tx1"/>
                </a:solidFill>
              </a:rPr>
              <a:t>- </a:t>
            </a:r>
            <a:r>
              <a:rPr lang="de-DE" sz="1200" dirty="0" err="1">
                <a:solidFill>
                  <a:schemeClr val="tx1"/>
                </a:solidFill>
              </a:rPr>
              <a:t>Receive</a:t>
            </a:r>
            <a:r>
              <a:rPr lang="de-DE" sz="1200" dirty="0">
                <a:solidFill>
                  <a:schemeClr val="tx1"/>
                </a:solidFill>
              </a:rPr>
              <a:t> original </a:t>
            </a:r>
            <a:r>
              <a:rPr lang="de-DE" sz="1200" dirty="0" err="1">
                <a:solidFill>
                  <a:schemeClr val="tx1"/>
                </a:solidFill>
              </a:rPr>
              <a:t>images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with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their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segmentation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outcomes</a:t>
            </a:r>
            <a:r>
              <a:rPr lang="de-DE" sz="1200" dirty="0">
                <a:solidFill>
                  <a:schemeClr val="tx1"/>
                </a:solidFill>
              </a:rPr>
              <a:t> (</a:t>
            </a:r>
            <a:r>
              <a:rPr lang="de-DE" sz="1200" dirty="0" err="1">
                <a:solidFill>
                  <a:schemeClr val="tx1"/>
                </a:solidFill>
              </a:rPr>
              <a:t>binary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masks</a:t>
            </a:r>
            <a:r>
              <a:rPr lang="de-DE" sz="1200" dirty="0">
                <a:solidFill>
                  <a:schemeClr val="tx1"/>
                </a:solidFill>
              </a:rPr>
              <a:t>)</a:t>
            </a:r>
          </a:p>
          <a:p>
            <a:r>
              <a:rPr lang="de-DE" sz="1200" dirty="0">
                <a:solidFill>
                  <a:schemeClr val="tx1"/>
                </a:solidFill>
              </a:rPr>
              <a:t>- </a:t>
            </a:r>
            <a:r>
              <a:rPr lang="de-DE" sz="1200" dirty="0" err="1">
                <a:solidFill>
                  <a:schemeClr val="tx1"/>
                </a:solidFill>
              </a:rPr>
              <a:t>Convert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raster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data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of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masks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vector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data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according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standardized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protocol</a:t>
            </a:r>
            <a:endParaRPr lang="de-DE" sz="1200" dirty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- Cluster </a:t>
            </a:r>
            <a:r>
              <a:rPr lang="de-DE" sz="1200" dirty="0" err="1">
                <a:solidFill>
                  <a:schemeClr val="tx1"/>
                </a:solidFill>
              </a:rPr>
              <a:t>segments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into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pre-defined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classes</a:t>
            </a:r>
            <a:endParaRPr lang="de-DE" sz="1200" dirty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- </a:t>
            </a:r>
            <a:r>
              <a:rPr lang="de-DE" sz="1200" dirty="0" err="1">
                <a:solidFill>
                  <a:schemeClr val="tx1"/>
                </a:solidFill>
              </a:rPr>
              <a:t>Inspect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labelling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visually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using</a:t>
            </a:r>
            <a:r>
              <a:rPr lang="de-DE" sz="1200" dirty="0">
                <a:solidFill>
                  <a:schemeClr val="tx1"/>
                </a:solidFill>
              </a:rPr>
              <a:t> QGIS</a:t>
            </a:r>
          </a:p>
          <a:p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0" name="Rechteck: obere Ecken abgeschnitten 9">
            <a:extLst>
              <a:ext uri="{FF2B5EF4-FFF2-40B4-BE49-F238E27FC236}">
                <a16:creationId xmlns:a16="http://schemas.microsoft.com/office/drawing/2014/main" id="{5F58E2B8-EF3C-FB6A-2EC9-D2A2CD673AC9}"/>
              </a:ext>
            </a:extLst>
          </p:cNvPr>
          <p:cNvSpPr/>
          <p:nvPr/>
        </p:nvSpPr>
        <p:spPr>
          <a:xfrm>
            <a:off x="8239760" y="3145354"/>
            <a:ext cx="2854960" cy="875883"/>
          </a:xfrm>
          <a:prstGeom prst="snip2Same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Who: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ideally</a:t>
            </a:r>
            <a:r>
              <a:rPr lang="de-DE" dirty="0">
                <a:solidFill>
                  <a:schemeClr val="tx1"/>
                </a:solidFill>
              </a:rPr>
              <a:t> 52 </a:t>
            </a:r>
            <a:r>
              <a:rPr lang="de-DE" dirty="0" err="1">
                <a:solidFill>
                  <a:schemeClr val="tx1"/>
                </a:solidFill>
              </a:rPr>
              <a:t>volunteers</a:t>
            </a:r>
            <a:r>
              <a:rPr lang="de-DE" dirty="0">
                <a:solidFill>
                  <a:schemeClr val="tx1"/>
                </a:solidFill>
              </a:rPr>
              <a:t> so </a:t>
            </a:r>
            <a:r>
              <a:rPr lang="de-DE" dirty="0" err="1">
                <a:solidFill>
                  <a:schemeClr val="tx1"/>
                </a:solidFill>
              </a:rPr>
              <a:t>that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every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volunteer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gets</a:t>
            </a:r>
            <a:r>
              <a:rPr lang="de-DE" dirty="0">
                <a:solidFill>
                  <a:schemeClr val="tx1"/>
                </a:solidFill>
              </a:rPr>
              <a:t> 6 </a:t>
            </a:r>
            <a:r>
              <a:rPr lang="de-DE" dirty="0" err="1">
                <a:solidFill>
                  <a:schemeClr val="tx1"/>
                </a:solidFill>
              </a:rPr>
              <a:t>images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C63C83E-F35A-C59F-A21E-5CAAAE331602}"/>
              </a:ext>
            </a:extLst>
          </p:cNvPr>
          <p:cNvSpPr/>
          <p:nvPr/>
        </p:nvSpPr>
        <p:spPr>
          <a:xfrm>
            <a:off x="8239760" y="4021237"/>
            <a:ext cx="2854960" cy="2052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/>
                </a:solidFill>
              </a:rPr>
              <a:t>How</a:t>
            </a:r>
            <a:r>
              <a:rPr lang="de-DE" b="1" dirty="0">
                <a:solidFill>
                  <a:schemeClr val="tx1"/>
                </a:solidFill>
              </a:rPr>
              <a:t>: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sz="1200" dirty="0">
                <a:solidFill>
                  <a:schemeClr val="tx1"/>
                </a:solidFill>
              </a:rPr>
              <a:t>- </a:t>
            </a:r>
            <a:r>
              <a:rPr lang="de-DE" sz="1200" dirty="0" err="1">
                <a:solidFill>
                  <a:schemeClr val="tx1"/>
                </a:solidFill>
              </a:rPr>
              <a:t>Receive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labelled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vector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maps</a:t>
            </a:r>
            <a:r>
              <a:rPr lang="de-DE" sz="1200" dirty="0">
                <a:solidFill>
                  <a:schemeClr val="tx1"/>
                </a:solidFill>
              </a:rPr>
              <a:t> and </a:t>
            </a:r>
            <a:r>
              <a:rPr lang="de-DE" sz="1200" dirty="0" err="1">
                <a:solidFill>
                  <a:schemeClr val="tx1"/>
                </a:solidFill>
              </a:rPr>
              <a:t>control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them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visually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using</a:t>
            </a:r>
            <a:r>
              <a:rPr lang="de-DE" sz="1200" dirty="0">
                <a:solidFill>
                  <a:schemeClr val="tx1"/>
                </a:solidFill>
              </a:rPr>
              <a:t> QGIS</a:t>
            </a:r>
          </a:p>
          <a:p>
            <a:endParaRPr lang="de-DE" sz="1200" dirty="0">
              <a:solidFill>
                <a:schemeClr val="tx1"/>
              </a:solidFill>
            </a:endParaRPr>
          </a:p>
          <a:p>
            <a:endParaRPr lang="de-DE" sz="1200" dirty="0">
              <a:solidFill>
                <a:schemeClr val="tx1"/>
              </a:solidFill>
            </a:endParaRPr>
          </a:p>
          <a:p>
            <a:endParaRPr lang="de-DE" sz="1200" dirty="0">
              <a:solidFill>
                <a:schemeClr val="tx1"/>
              </a:solidFill>
            </a:endParaRPr>
          </a:p>
          <a:p>
            <a:endParaRPr lang="de-DE" sz="1200" dirty="0">
              <a:solidFill>
                <a:schemeClr val="tx1"/>
              </a:solidFill>
            </a:endParaRPr>
          </a:p>
          <a:p>
            <a:endParaRPr lang="de-DE" sz="1200" dirty="0">
              <a:solidFill>
                <a:schemeClr val="tx1"/>
              </a:solidFill>
            </a:endParaRPr>
          </a:p>
          <a:p>
            <a:endParaRPr lang="de-DE" sz="1200" dirty="0">
              <a:solidFill>
                <a:schemeClr val="tx1"/>
              </a:solidFill>
            </a:endParaRPr>
          </a:p>
          <a:p>
            <a:endParaRPr lang="de-DE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9832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Microsoft Office PowerPoint</Application>
  <PresentationFormat>Breitbild</PresentationFormat>
  <Paragraphs>167</Paragraphs>
  <Slides>18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Roboto</vt:lpstr>
      <vt:lpstr>Arial</vt:lpstr>
      <vt:lpstr>Calibri</vt:lpstr>
      <vt:lpstr>Symbol</vt:lpstr>
      <vt:lpstr>Retrospect</vt:lpstr>
      <vt:lpstr>PowerPoint-Präsentation</vt:lpstr>
      <vt:lpstr>Agenda</vt:lpstr>
      <vt:lpstr>1. Creating the ground truth</vt:lpstr>
      <vt:lpstr>Introduction of 3 Main Primary Data Sources</vt:lpstr>
      <vt:lpstr>Frankfurt City Official Cartography</vt:lpstr>
      <vt:lpstr>Open Street Map (Browser)</vt:lpstr>
      <vt:lpstr>The air photographs are freely downloadable in RGB jpg format</vt:lpstr>
      <vt:lpstr>18 minutes per image with free 5 GiB free GPU capacity (Nividia) =&gt; ~48h</vt:lpstr>
      <vt:lpstr>Proposed Workflow for creating „ground truth“ (reference data set)</vt:lpstr>
      <vt:lpstr>2. Team Building</vt:lpstr>
      <vt:lpstr>PowerPoint-Präsentation</vt:lpstr>
      <vt:lpstr>PowerPoint-Präsentation</vt:lpstr>
      <vt:lpstr>3.1 Read-Out for mapping urban vegetation</vt:lpstr>
      <vt:lpstr>Specifying target variable</vt:lpstr>
      <vt:lpstr>Segmentation of Air Photographs</vt:lpstr>
      <vt:lpstr>3.2 Further technical requirements for the project</vt:lpstr>
      <vt:lpstr>4. Questions?</vt:lpstr>
      <vt:lpstr>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Dorothea Paulssen</cp:lastModifiedBy>
  <cp:revision>228</cp:revision>
  <dcterms:modified xsi:type="dcterms:W3CDTF">2024-12-15T17:22:44Z</dcterms:modified>
</cp:coreProperties>
</file>